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74" r:id="rId1"/>
  </p:sldMasterIdLst>
  <p:notesMasterIdLst>
    <p:notesMasterId r:id="rId18"/>
  </p:notesMasterIdLst>
  <p:sldIdLst>
    <p:sldId id="256" r:id="rId2"/>
    <p:sldId id="257" r:id="rId3"/>
    <p:sldId id="270" r:id="rId4"/>
    <p:sldId id="269" r:id="rId5"/>
    <p:sldId id="259" r:id="rId6"/>
    <p:sldId id="276" r:id="rId7"/>
    <p:sldId id="264" r:id="rId8"/>
    <p:sldId id="273" r:id="rId9"/>
    <p:sldId id="263" r:id="rId10"/>
    <p:sldId id="262" r:id="rId11"/>
    <p:sldId id="261" r:id="rId12"/>
    <p:sldId id="260" r:id="rId13"/>
    <p:sldId id="275" r:id="rId14"/>
    <p:sldId id="274" r:id="rId15"/>
    <p:sldId id="280" r:id="rId16"/>
    <p:sldId id="281" r:id="rId1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99"/>
    <a:srgbClr val="660066"/>
    <a:srgbClr val="F6BE98"/>
    <a:srgbClr val="F8CEB2"/>
    <a:srgbClr val="FADDCA"/>
    <a:srgbClr val="183D5E"/>
    <a:srgbClr val="F9F9F9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0" autoAdjust="0"/>
    <p:restoredTop sz="90305" autoAdjust="0"/>
  </p:normalViewPr>
  <p:slideViewPr>
    <p:cSldViewPr snapToGrid="0">
      <p:cViewPr>
        <p:scale>
          <a:sx n="81" d="100"/>
          <a:sy n="81" d="100"/>
        </p:scale>
        <p:origin x="-300" y="-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C109B3-C61A-4691-8540-732C448B133D}" type="datetimeFigureOut">
              <a:rPr lang="en-US"/>
              <a:pPr/>
              <a:t>4/20/2016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DCA30E8-2BC4-4BDA-B5FE-136FBD6E7FC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9229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D644D38-E117-4E81-8993-1DBCBBC27E7F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a-IR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C1D9B82-D65D-4E71-A7A0-95577F53C440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80087B-51C1-441A-90BF-DD65C2758903}" type="datetimeFigureOut">
              <a:rPr lang="en-US"/>
              <a:pPr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4C86F6-F701-4AA2-AEDF-C63E6C2F27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C621CE-B4EC-4D92-A3C6-516A0255DD4F}" type="datetimeFigureOut">
              <a:rPr lang="en-US"/>
              <a:pPr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34174-6EF4-42BB-B933-EC34E008BD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B80F91-7322-4B88-9FEE-C39ACC83C56D}" type="datetimeFigureOut">
              <a:rPr lang="en-US"/>
              <a:pPr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76422F-D549-4929-8E79-5BBF587B29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A51AE3-4541-41A6-B164-32FC1C51B9E4}" type="datetimeFigureOut">
              <a:rPr lang="en-US"/>
              <a:pPr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FE12D2-433B-4CF3-89CE-51D231A0F7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A614C5-FB48-413A-A2ED-3069C33D3297}" type="datetimeFigureOut">
              <a:rPr lang="en-US"/>
              <a:pPr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15481F-02A2-4B84-9BEF-CFC91D251E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27EEC3-CC1D-4CE9-AA00-5AE0D7EE3971}" type="datetimeFigureOut">
              <a:rPr lang="en-US"/>
              <a:pPr/>
              <a:t>4/20/2016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9626A-9F1C-4D1E-ACD6-B7182900E8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3FDF81-39C1-43B7-9EC5-D248F5B6B99D}" type="datetimeFigureOut">
              <a:rPr lang="en-US"/>
              <a:pPr/>
              <a:t>4/20/2016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58351E-7979-4F0B-AE54-B82461637A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394BE4-1E42-4AB2-8551-3CDE92BFAB96}" type="datetimeFigureOut">
              <a:rPr lang="en-US"/>
              <a:pPr/>
              <a:t>4/20/2016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F32F1-6634-43F6-98D4-05FB6BFADE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58E09-FCDC-456B-8A32-46F200C3577A}" type="datetimeFigureOut">
              <a:rPr lang="en-US"/>
              <a:pPr/>
              <a:t>4/20/2016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A58B5-AE4C-4BD2-935B-DBC11393DC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595549-2ED6-4F2B-8696-090DCAC5CB34}" type="datetimeFigureOut">
              <a:rPr lang="en-US"/>
              <a:pPr/>
              <a:t>4/20/2016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83F08-FAA2-454A-92B2-0625997520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D96220-32F7-486E-9A1E-DF0B8848E371}" type="datetimeFigureOut">
              <a:rPr lang="en-US"/>
              <a:pPr/>
              <a:t>4/20/2016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D7692F-7626-4440-B610-EDB89FDA77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43A3999-4B52-490F-9946-AC8B46F3409B}" type="datetimeFigureOut">
              <a:rPr lang="en-US"/>
              <a:pPr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F715217-20FC-4E8F-B88F-D50EC42146F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msn\Desktop\&#1593;&#1705;&#1587;%20&#1662;&#1575;&#1608;&#1585;&#1662;&#1608;&#1740;&#1606;&#1578;\strategy.psd" TargetMode="Externa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C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161925" y="133350"/>
            <a:ext cx="11785600" cy="651668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/>
            <a:endParaRPr lang="en-US" sz="9600" b="1">
              <a:solidFill>
                <a:srgbClr val="000099"/>
              </a:solidFill>
              <a:cs typeface="2  Aseman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85628" y="2727493"/>
            <a:ext cx="9118202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/>
            </a:pPr>
            <a:r>
              <a:rPr lang="fa-IR" sz="9600" dirty="0">
                <a:ln w="0">
                  <a:solidFill>
                    <a:srgbClr val="C00000"/>
                  </a:solidFill>
                </a:ln>
                <a:solidFill>
                  <a:srgbClr val="0033CC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34" charset="-128"/>
                <a:ea typeface="Meiryo UI" panose="020B0604030504040204" pitchFamily="34" charset="-128"/>
              </a:rPr>
              <a:t>به نام پرورنده </a:t>
            </a:r>
            <a:r>
              <a:rPr lang="fa-IR" sz="9600" dirty="0">
                <a:ln w="0">
                  <a:solidFill>
                    <a:srgbClr val="C00000"/>
                  </a:solidFill>
                </a:ln>
                <a:solidFill>
                  <a:srgbClr val="0033CC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"/>
                <a:ea typeface="Meiryo UI" panose="020B0604030504040204" pitchFamily="34" charset="-128"/>
              </a:rPr>
              <a:t>جهانیان</a:t>
            </a:r>
            <a:endParaRPr lang="en-US" sz="9600" dirty="0">
              <a:ln w="0">
                <a:solidFill>
                  <a:srgbClr val="C00000"/>
                </a:solidFill>
              </a:ln>
              <a:solidFill>
                <a:srgbClr val="0033CC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"/>
              <a:ea typeface="Meiryo UI" panose="020B0604030504040204" pitchFamily="34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7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Horizontal Scroll 2"/>
          <p:cNvSpPr/>
          <p:nvPr/>
        </p:nvSpPr>
        <p:spPr>
          <a:xfrm>
            <a:off x="4597757" y="205258"/>
            <a:ext cx="2774005" cy="2254608"/>
          </a:xfrm>
          <a:prstGeom prst="horizontalScroll">
            <a:avLst/>
          </a:prstGeom>
          <a:solidFill>
            <a:srgbClr val="92D050"/>
          </a:solidFill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6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اصل </a:t>
            </a:r>
          </a:p>
          <a:p>
            <a:pPr algn="ctr" rtl="1">
              <a:defRPr/>
            </a:pPr>
            <a:r>
              <a:rPr lang="fa-IR" sz="6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تعهد</a:t>
            </a:r>
            <a:endParaRPr lang="en-US" sz="6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Vertical Scroll 3"/>
          <p:cNvSpPr/>
          <p:nvPr/>
        </p:nvSpPr>
        <p:spPr>
          <a:xfrm>
            <a:off x="8332788" y="1930400"/>
            <a:ext cx="3657600" cy="4713288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a-IR">
              <a:solidFill>
                <a:srgbClr val="000066"/>
              </a:solidFill>
            </a:endParaRPr>
          </a:p>
          <a:p>
            <a:pPr algn="ctr" rtl="1"/>
            <a:r>
              <a:rPr lang="fa-IR">
                <a:solidFill>
                  <a:srgbClr val="000066"/>
                </a:solidFill>
              </a:rPr>
              <a:t>بسمه تعالی</a:t>
            </a:r>
          </a:p>
          <a:p>
            <a:pPr rtl="1"/>
            <a:r>
              <a:rPr lang="fa-IR">
                <a:solidFill>
                  <a:srgbClr val="000066"/>
                </a:solidFill>
              </a:rPr>
              <a:t>  اینجانب به عنوان یک معلم با افتخار متعهد می شوم که.......... .....................................................................................................................................................................................................</a:t>
            </a:r>
            <a:endParaRPr lang="fa-IR">
              <a:solidFill>
                <a:srgbClr val="FFFFFF"/>
              </a:solidFill>
            </a:endParaRPr>
          </a:p>
          <a:p>
            <a:pPr algn="ctr"/>
            <a:endParaRPr lang="fa-IR">
              <a:solidFill>
                <a:srgbClr val="FFFFFF"/>
              </a:solidFill>
            </a:endParaRPr>
          </a:p>
          <a:p>
            <a:pPr algn="ctr"/>
            <a:r>
              <a:rPr lang="fa-IR">
                <a:solidFill>
                  <a:srgbClr val="FFFFFF"/>
                </a:solidFill>
              </a:rPr>
              <a:t> </a:t>
            </a:r>
          </a:p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3317" name="Picture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2665413"/>
            <a:ext cx="512763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ounded Rectangle 9"/>
          <p:cNvSpPr/>
          <p:nvPr/>
        </p:nvSpPr>
        <p:spPr>
          <a:xfrm>
            <a:off x="8920163" y="5662613"/>
            <a:ext cx="1241425" cy="917575"/>
          </a:xfrm>
          <a:prstGeom prst="roundRect">
            <a:avLst>
              <a:gd name="adj" fmla="val 10000"/>
            </a:avLst>
          </a:pr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-7121577"/>
              <a:satOff val="31745"/>
              <a:lumOff val="2805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3319" name="Picture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66375" y="5497513"/>
            <a:ext cx="1074738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399245" y="2665124"/>
            <a:ext cx="7564768" cy="410875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r>
              <a:rPr lang="fa-IR" sz="3200">
                <a:solidFill>
                  <a:srgbClr val="4D517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به هنگام سپردن مسئولیت طراحی، تهیه و اجرای برنامه ها، باید از متعهد بودن اشخاص دست اندر کار مطمئن شد. آنان باید احساس کنند برنامه ای که تهیه و اجرا می کنند محصول اندیشه و عمل آنان است و آنان در موفقیت یا شکست برنامه ها دخیل و مؤثرند.</a:t>
            </a:r>
            <a:endParaRPr lang="en-US" sz="3200">
              <a:solidFill>
                <a:srgbClr val="4D5177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681592" y="409673"/>
            <a:ext cx="4828815" cy="3149227"/>
          </a:xfrm>
          <a:prstGeom prst="rect">
            <a:avLst/>
          </a:prstGeom>
          <a:ln>
            <a:solidFill>
              <a:srgbClr val="00CC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</p:pic>
      <p:sp>
        <p:nvSpPr>
          <p:cNvPr id="6" name="Rectangle 5"/>
          <p:cNvSpPr/>
          <p:nvPr/>
        </p:nvSpPr>
        <p:spPr>
          <a:xfrm>
            <a:off x="1446213" y="3800475"/>
            <a:ext cx="7862887" cy="2768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endParaRPr lang="fa-IR" sz="1400">
              <a:solidFill>
                <a:srgbClr val="1F0B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r>
              <a:rPr lang="fa-IR" sz="3200">
                <a:solidFill>
                  <a:srgbClr val="1F0B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برنامه ریزان باید پیش از تهیه و اجرای برنامه ها نسبت  </a:t>
            </a:r>
          </a:p>
          <a:p>
            <a:pPr algn="ctr"/>
            <a:r>
              <a:rPr lang="fa-IR" sz="3200">
                <a:solidFill>
                  <a:srgbClr val="1F0B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به مطالعه و شناخت محیطی که قرار است برنامه ریزی در آن انجام گیرد ،</a:t>
            </a:r>
          </a:p>
          <a:p>
            <a:pPr algn="ctr"/>
            <a:r>
              <a:rPr lang="fa-IR" sz="3200">
                <a:solidFill>
                  <a:srgbClr val="1F0B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اقدام کنند تا بستر حرکت خود را به خوبی بشناسند و از واقعیات فاصله نگیرند.</a:t>
            </a:r>
            <a:endParaRPr lang="en-US" sz="3200">
              <a:solidFill>
                <a:srgbClr val="1F0B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9983028" y="4482962"/>
            <a:ext cx="1714500" cy="2000250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0" name="Rectangle 9"/>
          <p:cNvSpPr/>
          <p:nvPr/>
        </p:nvSpPr>
        <p:spPr>
          <a:xfrm>
            <a:off x="3938542" y="1084594"/>
            <a:ext cx="6044486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fa-IR" sz="4500" b="1" dirty="0">
                <a:ln w="6600">
                  <a:solidFill>
                    <a:srgbClr val="66FF99"/>
                  </a:solidFill>
                  <a:prstDash val="solid"/>
                </a:ln>
                <a:solidFill>
                  <a:srgbClr val="00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اصل</a:t>
            </a:r>
          </a:p>
          <a:p>
            <a:pPr algn="ctr">
              <a:defRPr/>
            </a:pPr>
            <a:r>
              <a:rPr lang="fa-IR" sz="4500" b="1" dirty="0">
                <a:ln w="6600">
                  <a:solidFill>
                    <a:srgbClr val="66FF99"/>
                  </a:solidFill>
                  <a:prstDash val="solid"/>
                </a:ln>
                <a:solidFill>
                  <a:srgbClr val="00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واقع بینی</a:t>
            </a:r>
            <a:endParaRPr lang="en-US" sz="4500" b="1" dirty="0">
              <a:ln w="6600">
                <a:solidFill>
                  <a:srgbClr val="66FF99"/>
                </a:solidFill>
                <a:prstDash val="solid"/>
              </a:ln>
              <a:solidFill>
                <a:srgbClr val="00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66FF99">
                  <a:tint val="66000"/>
                  <a:satMod val="160000"/>
                </a:srgbClr>
              </a:gs>
              <a:gs pos="50000">
                <a:srgbClr val="66FF99">
                  <a:tint val="44500"/>
                  <a:satMod val="160000"/>
                </a:srgbClr>
              </a:gs>
              <a:gs pos="100000">
                <a:srgbClr val="66FF99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Cloud 4"/>
          <p:cNvSpPr/>
          <p:nvPr/>
        </p:nvSpPr>
        <p:spPr>
          <a:xfrm>
            <a:off x="4453096" y="171449"/>
            <a:ext cx="3285807" cy="2447612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37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اصل استمرار در ارزشیابی</a:t>
            </a:r>
            <a:endParaRPr lang="en-US" sz="37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547021" y="2619061"/>
            <a:ext cx="4283918" cy="4016173"/>
          </a:xfrm>
          <a:prstGeom prst="rect">
            <a:avLst/>
          </a:prstGeom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4" name="Rectangle 3"/>
          <p:cNvSpPr/>
          <p:nvPr/>
        </p:nvSpPr>
        <p:spPr>
          <a:xfrm>
            <a:off x="270005" y="2729335"/>
            <a:ext cx="7083381" cy="373487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a-IR" sz="3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ارزشیابی از فرایند نه منحصراً از محصول، و انجام اصلاحات لازم در طول برنامه ریزی </a:t>
            </a:r>
          </a:p>
          <a:p>
            <a:pPr algn="ctr"/>
            <a:r>
              <a:rPr lang="fa-IR" sz="3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و اتخاذ تصمیم بر مبنای اطلاعات و </a:t>
            </a:r>
          </a:p>
          <a:p>
            <a:pPr algn="ctr"/>
            <a:r>
              <a:rPr lang="fa-IR" sz="3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داده های جدید </a:t>
            </a:r>
            <a:endParaRPr lang="en-US" sz="38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0638" y="4763"/>
            <a:ext cx="12192001" cy="6858000"/>
          </a:xfrm>
          <a:prstGeom prst="rect">
            <a:avLst/>
          </a:prstGeom>
          <a:solidFill>
            <a:srgbClr val="C2DA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fa-IR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MRT_Lab Outline" pitchFamily="2" charset="-78"/>
            </a:endParaRPr>
          </a:p>
          <a:p>
            <a:pPr algn="ctr"/>
            <a:endParaRPr lang="en-US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137863" y="4471240"/>
            <a:ext cx="3788720" cy="2132807"/>
          </a:xfrm>
          <a:prstGeom prst="rect">
            <a:avLst/>
          </a:prstGeom>
          <a:ln>
            <a:solidFill>
              <a:srgbClr val="FFC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56444" y="1712171"/>
            <a:ext cx="3933076" cy="2237441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2" name="Oval Callout 11"/>
          <p:cNvSpPr/>
          <p:nvPr/>
        </p:nvSpPr>
        <p:spPr>
          <a:xfrm>
            <a:off x="4924478" y="158554"/>
            <a:ext cx="2968902" cy="1483503"/>
          </a:xfrm>
          <a:prstGeom prst="wedgeEllipseCallout">
            <a:avLst/>
          </a:prstGeom>
          <a:solidFill>
            <a:srgbClr val="FFEFBD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a-IR" sz="360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اصل توجه به نوآوریها</a:t>
            </a:r>
            <a:endParaRPr lang="en-US" sz="360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16130" y="2453038"/>
            <a:ext cx="6154937" cy="14773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fa-IR" sz="3000" b="1" dirty="0">
                <a:ln w="0">
                  <a:solidFill>
                    <a:srgbClr val="C00000"/>
                  </a:solidFill>
                </a:ln>
                <a:solidFill>
                  <a:srgbClr val="3366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fa-IR" sz="3000" b="1" dirty="0">
                <a:ln w="0">
                  <a:solidFill>
                    <a:srgbClr val="C00000"/>
                  </a:solidFill>
                </a:ln>
                <a:solidFill>
                  <a:srgbClr val="3366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Wingdings 2" panose="05020102010507070707" pitchFamily="18" charset="2"/>
              </a:rPr>
              <a:t></a:t>
            </a:r>
            <a:r>
              <a:rPr lang="fa-IR" sz="3000" b="1" dirty="0">
                <a:ln w="0">
                  <a:solidFill>
                    <a:srgbClr val="C00000"/>
                  </a:solidFill>
                </a:ln>
                <a:solidFill>
                  <a:srgbClr val="3366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برنامه ریزان باید با نوآوریها،</a:t>
            </a:r>
          </a:p>
          <a:p>
            <a:pPr algn="ctr" rtl="1">
              <a:defRPr/>
            </a:pPr>
            <a:r>
              <a:rPr lang="fa-IR" sz="3000" b="1" dirty="0">
                <a:ln w="0">
                  <a:solidFill>
                    <a:srgbClr val="C00000"/>
                  </a:solidFill>
                </a:ln>
                <a:solidFill>
                  <a:srgbClr val="3366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برنامه های خود را با تحولات جدید هماهنگ کنند.</a:t>
            </a:r>
            <a:endParaRPr lang="en-US" sz="3000" b="1" dirty="0">
              <a:ln w="0">
                <a:solidFill>
                  <a:srgbClr val="C00000"/>
                </a:solidFill>
              </a:ln>
              <a:solidFill>
                <a:srgbClr val="3366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4813" y="4180344"/>
            <a:ext cx="7629993" cy="22467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fa-IR" sz="2800" b="1" dirty="0">
                <a:ln w="0">
                  <a:solidFill>
                    <a:srgbClr val="C00000"/>
                  </a:solidFill>
                </a:ln>
                <a:solidFill>
                  <a:srgbClr val="1F4D77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Wingdings 2" panose="05020102010507070707" pitchFamily="18" charset="2"/>
              </a:rPr>
              <a:t> </a:t>
            </a:r>
            <a:r>
              <a:rPr lang="fa-IR" sz="2800" b="1" dirty="0">
                <a:ln w="0">
                  <a:solidFill>
                    <a:srgbClr val="C00000"/>
                  </a:solidFill>
                </a:ln>
                <a:solidFill>
                  <a:srgbClr val="1F4D77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استفاده از نوآوریها باید:</a:t>
            </a:r>
          </a:p>
          <a:p>
            <a:pPr algn="ctr" rtl="1">
              <a:defRPr/>
            </a:pPr>
            <a:r>
              <a:rPr lang="fa-IR" sz="2800" b="1" dirty="0">
                <a:ln w="0">
                  <a:solidFill>
                    <a:srgbClr val="C00000"/>
                  </a:solidFill>
                </a:ln>
                <a:solidFill>
                  <a:srgbClr val="1F4D77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به بهبود کیفیت، جایگزینی روشهای کهنه با روش های نوین، </a:t>
            </a:r>
          </a:p>
          <a:p>
            <a:pPr algn="ctr" rtl="1">
              <a:defRPr/>
            </a:pPr>
            <a:r>
              <a:rPr lang="fa-IR" sz="2800" b="1" dirty="0">
                <a:ln w="0">
                  <a:solidFill>
                    <a:srgbClr val="C00000"/>
                  </a:solidFill>
                </a:ln>
                <a:solidFill>
                  <a:srgbClr val="1F4D77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سهولت دسترسی به اطلاعات تازه،</a:t>
            </a:r>
          </a:p>
          <a:p>
            <a:pPr algn="ctr" rtl="1">
              <a:defRPr/>
            </a:pPr>
            <a:r>
              <a:rPr lang="fa-IR" sz="2800" b="1" dirty="0">
                <a:ln w="0">
                  <a:solidFill>
                    <a:srgbClr val="C00000"/>
                  </a:solidFill>
                </a:ln>
                <a:solidFill>
                  <a:srgbClr val="1F4D77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تسریع در کارها و در نهایت به برآورده شدن انتظارات جدید مخاطبان بینجامد. </a:t>
            </a:r>
            <a:endParaRPr lang="en-US" sz="2800" b="1" dirty="0">
              <a:ln w="0">
                <a:solidFill>
                  <a:srgbClr val="C00000"/>
                </a:solidFill>
              </a:ln>
              <a:solidFill>
                <a:srgbClr val="1F4D77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Left-Right Arrow 3"/>
          <p:cNvSpPr/>
          <p:nvPr/>
        </p:nvSpPr>
        <p:spPr>
          <a:xfrm>
            <a:off x="3887273" y="118324"/>
            <a:ext cx="4548389" cy="2830937"/>
          </a:xfrm>
          <a:prstGeom prst="left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B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اصل ضرورت تجدید نظر مستمر در </a:t>
            </a:r>
          </a:p>
          <a:p>
            <a:pPr algn="ctr">
              <a:defRPr/>
            </a:pPr>
            <a:r>
              <a:rPr lang="fa-IR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سیاست گذاریها</a:t>
            </a:r>
            <a:endParaRPr lang="en-US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strategy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50817" y="1777223"/>
            <a:ext cx="3026079" cy="3154581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17927" y="1777223"/>
            <a:ext cx="3023253" cy="3154581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0" name="Snip Same Side Corner Rectangle 9"/>
          <p:cNvSpPr/>
          <p:nvPr/>
        </p:nvSpPr>
        <p:spPr>
          <a:xfrm>
            <a:off x="3598153" y="2949261"/>
            <a:ext cx="5126627" cy="3908738"/>
          </a:xfrm>
          <a:prstGeom prst="snip2SameRect">
            <a:avLst/>
          </a:prstGeom>
          <a:solidFill>
            <a:schemeClr val="bg1"/>
          </a:solidFill>
          <a:ln w="28575">
            <a:solidFill>
              <a:srgbClr val="F9F9F9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2400" b="1" dirty="0">
                <a:ln w="0"/>
                <a:solidFill>
                  <a:schemeClr val="tx1"/>
                </a:solidFill>
              </a:rPr>
              <a:t>همان گونه که نیازها و انتظارات جامعه دائم دستخوش تغییر می شود، سیاست گذاریهای آموزشی هم باید بر اساس قاعده و اصول، پذیرای تغییر باشد.</a:t>
            </a:r>
          </a:p>
          <a:p>
            <a:pPr algn="ctr">
              <a:defRPr/>
            </a:pPr>
            <a:r>
              <a:rPr lang="fa-IR" sz="2400" b="1" dirty="0">
                <a:ln w="0"/>
                <a:solidFill>
                  <a:schemeClr val="tx1"/>
                </a:solidFill>
              </a:rPr>
              <a:t>یعنی با دور اندیشی و به طور مستمر مقتضیات گوناگون عصر شناخته شود و در هر برهه ای از زمان برای جوابگویی به انتظارات و مقتضیات زمان، به طور مستمر برنامه ریزیهایی انجام بگیرد.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own Arrow 5"/>
          <p:cNvSpPr/>
          <p:nvPr/>
        </p:nvSpPr>
        <p:spPr>
          <a:xfrm>
            <a:off x="4125663" y="1857777"/>
            <a:ext cx="3799267" cy="1803043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a-IR" sz="4000">
              <a:solidFill>
                <a:srgbClr val="003366"/>
              </a:solidFill>
            </a:endParaRPr>
          </a:p>
          <a:p>
            <a:pPr algn="ctr" rtl="1"/>
            <a:r>
              <a:rPr lang="fa-IR" sz="4000" b="1">
                <a:solidFill>
                  <a:srgbClr val="003366"/>
                </a:solidFill>
              </a:rPr>
              <a:t>رهنمودها</a:t>
            </a:r>
            <a:endParaRPr lang="en-US" sz="4000" b="1">
              <a:solidFill>
                <a:srgbClr val="003366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9410162" y="2798472"/>
            <a:ext cx="2781838" cy="1519707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r>
              <a:rPr lang="fa-IR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مطالعه </a:t>
            </a:r>
          </a:p>
          <a:p>
            <a:pPr algn="ctr" rtl="1"/>
            <a:r>
              <a:rPr lang="fa-IR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آینده نگر</a:t>
            </a:r>
            <a:endParaRPr lang="en-US" sz="28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1420889" y="4382752"/>
            <a:ext cx="2807595" cy="160556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r>
              <a:rPr lang="fa-IR"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گفتگو با مسئولان سیاسی جامعه</a:t>
            </a:r>
            <a:endParaRPr lang="en-US" sz="24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" name="Oval 8"/>
          <p:cNvSpPr/>
          <p:nvPr/>
        </p:nvSpPr>
        <p:spPr>
          <a:xfrm>
            <a:off x="4647256" y="5217015"/>
            <a:ext cx="2756079" cy="165493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a-IR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Webdings" pitchFamily="18" charset="2"/>
              </a:rPr>
              <a:t>انعطاف پذیری در برنامه ها</a:t>
            </a:r>
            <a:endParaRPr lang="en-US" sz="28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Webdings" pitchFamily="18" charset="2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186200" y="4318179"/>
            <a:ext cx="2781838" cy="1590540"/>
          </a:xfrm>
          <a:prstGeom prst="ellipse">
            <a:avLst/>
          </a:prstGeom>
          <a:solidFill>
            <a:srgbClr val="FFFF99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r>
              <a:rPr lang="fa-IR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توجه به کیفیت</a:t>
            </a:r>
            <a:endParaRPr lang="en-US" sz="28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73867" y="2798472"/>
            <a:ext cx="2601532" cy="1663521"/>
          </a:xfrm>
          <a:prstGeom prst="ellipse">
            <a:avLst/>
          </a:prstGeom>
          <a:solidFill>
            <a:srgbClr val="FFEFBD"/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r>
              <a:rPr lang="fa-IR" sz="2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پژوهش و</a:t>
            </a:r>
          </a:p>
          <a:p>
            <a:pPr algn="ctr" rtl="1"/>
            <a:r>
              <a:rPr lang="fa-IR" sz="2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مدیریت اطلاعات</a:t>
            </a:r>
            <a:endParaRPr lang="en-US" sz="22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7924800" y="2730500"/>
            <a:ext cx="1689100" cy="4460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002463" y="3146425"/>
            <a:ext cx="1766887" cy="12906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022975" y="3656013"/>
            <a:ext cx="33338" cy="15605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3043238" y="3205163"/>
            <a:ext cx="2011362" cy="11922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2479675" y="2741613"/>
            <a:ext cx="1658938" cy="4349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81" name="Picture 2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7863" y="93663"/>
            <a:ext cx="2932112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113"/>
            <a:ext cx="5151438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 rot="20087103">
            <a:off x="4785349" y="2430854"/>
            <a:ext cx="6873110" cy="1985178"/>
          </a:xfrm>
          <a:prstGeom prst="rect">
            <a:avLst/>
          </a:prstGeom>
          <a:solidFill>
            <a:srgbClr val="C6E6A2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5400" b="1" dirty="0">
                <a:ln w="6600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</a:rPr>
              <a:t>با آرزوی موفقیت برای شما </a:t>
            </a:r>
            <a:r>
              <a:rPr lang="fa-IR" b="1" dirty="0">
                <a:solidFill>
                  <a:schemeClr val="bg1"/>
                </a:solidFill>
              </a:rPr>
              <a:t> 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farshid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29938" y="366713"/>
            <a:ext cx="1000125" cy="133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/>
          <p:nvPr/>
        </p:nvSpPr>
        <p:spPr>
          <a:xfrm>
            <a:off x="1730916" y="211220"/>
            <a:ext cx="8778240" cy="277113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 extrusionH="57150">
              <a:bevelT w="38100" h="38100" prst="relaxedInset"/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6000" b="1" dirty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درس برنامه ریزی آموزشی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     </a:t>
            </a:r>
            <a:r>
              <a:rPr lang="fa-IR" sz="4000" b="1" dirty="0">
                <a:ln w="9525">
                  <a:solidFill>
                    <a:srgbClr val="7030A0"/>
                  </a:solidFill>
                  <a:prstDash val="solid"/>
                </a:ln>
                <a:solidFill>
                  <a:schemeClr val="accent5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کتاب : مبانی برنامه ریزی آموزشی    </a:t>
            </a:r>
            <a:endParaRPr lang="fa-IR" sz="4000" dirty="0">
              <a:ln w="9525">
                <a:solidFill>
                  <a:srgbClr val="7030A0"/>
                </a:solidFill>
                <a:prstDash val="solid"/>
              </a:ln>
              <a:solidFill>
                <a:schemeClr val="accent1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600" b="1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نویسنده: دکتر بهرام محسن پور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147109" y="3348771"/>
            <a:ext cx="9945859" cy="3362178"/>
          </a:xfrm>
          <a:prstGeom prst="roundRect">
            <a:avLst/>
          </a:prstGeom>
          <a:solidFill>
            <a:srgbClr val="F8CEB2"/>
          </a:soli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eaLnBrk="1" fontAlgn="auto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a-IR" b="1" dirty="0">
              <a:ln/>
              <a:solidFill>
                <a:schemeClr val="accent4"/>
              </a:solidFill>
            </a:endParaRPr>
          </a:p>
          <a:p>
            <a:pPr algn="ctr" eaLnBrk="1" fontAlgn="auto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4400" b="1" dirty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مدرس: سرکار خانم دکتر براتعلی</a:t>
            </a:r>
            <a:endParaRPr lang="fa-IR" sz="4400" b="1" dirty="0">
              <a:ln w="6600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 algn="ctr" eaLnBrk="1" fontAlgn="auto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a-IR" sz="2400" b="1" dirty="0">
              <a:ln/>
              <a:solidFill>
                <a:schemeClr val="accent4"/>
              </a:solidFill>
            </a:endParaRPr>
          </a:p>
          <a:p>
            <a:pPr algn="ctr" rtl="1" eaLnBrk="1" fontAlgn="auto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200" b="1" dirty="0">
                <a:ln w="95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</a:rPr>
              <a:t>تهیه کننده: زهرا رئیسی</a:t>
            </a:r>
          </a:p>
          <a:p>
            <a:pPr algn="ctr" rtl="1" eaLnBrk="1" fontAlgn="auto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200" b="1" dirty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</a:rPr>
              <a:t>دانشجوی کارشناسی ارشد</a:t>
            </a:r>
          </a:p>
          <a:p>
            <a:pPr algn="ctr" rtl="1" eaLnBrk="1" fontAlgn="auto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200" b="1" dirty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</a:rPr>
              <a:t>رشته تاریخ و فلسفه آموزش و پرورش- تعلیم و تربیت</a:t>
            </a:r>
          </a:p>
          <a:p>
            <a:pPr algn="ctr" rtl="1" eaLnBrk="1" fontAlgn="auto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a-IR" sz="2000" b="1" dirty="0">
              <a:ln w="6600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 eaLnBrk="1" fontAlgn="auto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200" b="1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نیمسال دوم 93 – 1392</a:t>
            </a:r>
            <a:r>
              <a:rPr lang="fa-IR" sz="3200" b="1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                                                    </a:t>
            </a:r>
            <a:r>
              <a:rPr lang="en-US" sz="2400" dirty="0">
                <a:ln w="0"/>
                <a:solidFill>
                  <a:srgbClr val="66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2  Titr" panose="00000700000000000000" pitchFamily="2" charset="-78"/>
              </a:rPr>
              <a:t>reyhane124000@yahoo.com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00038" y="153988"/>
            <a:ext cx="11628437" cy="648176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333672" y="412390"/>
            <a:ext cx="5561168" cy="2335874"/>
          </a:xfrm>
          <a:prstGeom prst="ellipse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فصل چهارم:</a:t>
            </a:r>
          </a:p>
          <a:p>
            <a:pPr algn="ctr" eaLnBrk="1" fontAlgn="auto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a-IR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مبانی و اصول برنامه ریزی</a:t>
            </a:r>
            <a:endParaRPr 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52925" y="2747963"/>
            <a:ext cx="6035675" cy="4094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/>
            <a:endParaRPr lang="fa-IR" sz="36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r"/>
            <a:r>
              <a:rPr lang="fa-IR" sz="2800">
                <a:effectLst>
                  <a:outerShdw blurRad="38100" dist="38100" dir="2700000" algn="tl">
                    <a:srgbClr val="FFFFFF"/>
                  </a:outerShdw>
                </a:effectLst>
                <a:cs typeface="2  Titr" pitchFamily="2" charset="-78"/>
              </a:rPr>
              <a:t>رئوس مطالب</a:t>
            </a:r>
          </a:p>
          <a:p>
            <a:pPr algn="r"/>
            <a:endParaRPr lang="fa-IR" sz="32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r"/>
            <a:r>
              <a:rPr lang="fa-IR" sz="3200">
                <a:effectLst>
                  <a:outerShdw blurRad="38100" dist="38100" dir="2700000" algn="tl">
                    <a:srgbClr val="FFFFFF"/>
                  </a:outerShdw>
                </a:effectLst>
              </a:rPr>
              <a:t>٭مقدمه </a:t>
            </a:r>
            <a:r>
              <a:rPr lang="fa-IR" sz="2200">
                <a:effectLst>
                  <a:outerShdw blurRad="38100" dist="38100" dir="2700000" algn="tl">
                    <a:srgbClr val="FFFFFF"/>
                  </a:outerShdw>
                </a:effectLst>
              </a:rPr>
              <a:t>( ضرورت شناخت برنامه ریزی، مبانی و اصول آن)</a:t>
            </a:r>
          </a:p>
          <a:p>
            <a:pPr algn="r"/>
            <a:r>
              <a:rPr lang="fa-IR" sz="3200">
                <a:effectLst>
                  <a:outerShdw blurRad="38100" dist="38100" dir="2700000" algn="tl">
                    <a:srgbClr val="FFFFFF"/>
                  </a:outerShdw>
                </a:effectLst>
              </a:rPr>
              <a:t>٭مبانی برنامه ریزی</a:t>
            </a:r>
          </a:p>
          <a:p>
            <a:pPr algn="r"/>
            <a:r>
              <a:rPr lang="fa-IR" sz="3200">
                <a:effectLst>
                  <a:outerShdw blurRad="38100" dist="38100" dir="2700000" algn="tl">
                    <a:srgbClr val="FFFFFF"/>
                  </a:outerShdw>
                </a:effectLst>
              </a:rPr>
              <a:t>٭ اصول برنامه ریزی</a:t>
            </a:r>
          </a:p>
          <a:p>
            <a:pPr algn="r"/>
            <a:r>
              <a:rPr lang="fa-IR" sz="3200">
                <a:effectLst>
                  <a:outerShdw blurRad="38100" dist="38100" dir="2700000" algn="tl">
                    <a:srgbClr val="FFFFFF"/>
                  </a:outerShdw>
                </a:effectLst>
              </a:rPr>
              <a:t>٭ رهنمودها</a:t>
            </a:r>
          </a:p>
          <a:p>
            <a:pPr algn="r"/>
            <a:endParaRPr lang="en-US" sz="2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5125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3395663"/>
            <a:ext cx="3603625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 sz="66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50736" y="308228"/>
            <a:ext cx="2890535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RelaxedModerately"/>
              <a:lightRig rig="threePt" dir="t"/>
            </a:scene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4400" b="1" dirty="0">
                <a:ln w="6600">
                  <a:solidFill>
                    <a:schemeClr val="accent4"/>
                  </a:solidFill>
                  <a:prstDash val="solid"/>
                </a:ln>
                <a:solidFill>
                  <a:schemeClr val="accent2"/>
                </a:solidFill>
                <a:latin typeface="+mn-lt"/>
              </a:rPr>
              <a:t>ضرورت بحث:</a:t>
            </a:r>
            <a:endParaRPr lang="en-US" sz="4400" b="1" dirty="0">
              <a:ln w="6600">
                <a:solidFill>
                  <a:schemeClr val="accent4"/>
                </a:solidFill>
                <a:prstDash val="solid"/>
              </a:ln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56616" y="524656"/>
            <a:ext cx="6707573" cy="313932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a-IR" sz="3800" b="1" dirty="0">
              <a:ln w="11430"/>
              <a:solidFill>
                <a:srgbClr val="33339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«برنامه ریزی» برای سازمان به اندازه تنفس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برای یک موجود زنده اهمیت دارد.</a:t>
            </a:r>
            <a:r>
              <a:rPr lang="fa-IR" sz="3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endParaRPr lang="en-US" sz="3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33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1680704"/>
            <a:ext cx="5245179" cy="348513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Rectangle 2"/>
          <p:cNvSpPr/>
          <p:nvPr/>
        </p:nvSpPr>
        <p:spPr>
          <a:xfrm>
            <a:off x="1229194" y="5259272"/>
            <a:ext cx="10253271" cy="113877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>
              <a:defRPr/>
            </a:pPr>
            <a:r>
              <a:rPr lang="fa-IR" sz="3600" dirty="0">
                <a:ln w="0">
                  <a:solidFill>
                    <a:srgbClr val="002060"/>
                  </a:solidFill>
                </a:ln>
                <a:solidFill>
                  <a:srgbClr val="8071B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شناخت مبناها و رعایت اصول = امیدواری به موفقیت برنامه ها </a:t>
            </a:r>
            <a:endParaRPr lang="en-US" sz="3600" dirty="0">
              <a:ln w="0">
                <a:solidFill>
                  <a:srgbClr val="002060"/>
                </a:solidFill>
              </a:ln>
              <a:solidFill>
                <a:srgbClr val="8071B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fa-IR" sz="3200" dirty="0">
                <a:ln w="0">
                  <a:solidFill>
                    <a:srgbClr val="002060"/>
                  </a:solidFill>
                </a:ln>
                <a:solidFill>
                  <a:srgbClr val="8071B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endParaRPr lang="en-US" sz="3200" dirty="0">
              <a:ln w="0">
                <a:solidFill>
                  <a:srgbClr val="002060"/>
                </a:solidFill>
              </a:ln>
              <a:solidFill>
                <a:srgbClr val="8071B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450" y="-369888"/>
            <a:ext cx="12192000" cy="720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4572001" y="22117"/>
            <a:ext cx="3137170" cy="293945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برنامه ریزی</a:t>
            </a:r>
            <a:endParaRPr lang="en-US" sz="6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240291" y="2446938"/>
            <a:ext cx="2796110" cy="1717309"/>
          </a:xfrm>
          <a:prstGeom prst="roundRect">
            <a:avLst/>
          </a:prstGeom>
          <a:solidFill>
            <a:srgbClr val="92D050"/>
          </a:solidFill>
          <a:ln>
            <a:solidFill>
              <a:schemeClr val="accent2">
                <a:lumMod val="75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/>
            <a:r>
              <a:rPr lang="fa-IR" sz="6000" b="1">
                <a:solidFill>
                  <a:srgbClr val="FFFFFF"/>
                </a:solidFill>
              </a:rPr>
              <a:t>اصول</a:t>
            </a:r>
            <a:endParaRPr lang="en-US" sz="6000" b="1">
              <a:solidFill>
                <a:srgbClr val="FFFFFF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321571" y="2297598"/>
            <a:ext cx="2796110" cy="1717309"/>
          </a:xfrm>
          <a:prstGeom prst="roundRect">
            <a:avLst/>
          </a:prstGeom>
          <a:solidFill>
            <a:srgbClr val="92D050"/>
          </a:solidFill>
          <a:ln>
            <a:solidFill>
              <a:schemeClr val="accent2">
                <a:lumMod val="75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/>
            <a:r>
              <a:rPr lang="fa-IR" sz="6000" b="1">
                <a:solidFill>
                  <a:srgbClr val="FFFFFF"/>
                </a:solidFill>
              </a:rPr>
              <a:t>مبانی</a:t>
            </a:r>
            <a:endParaRPr lang="en-US" sz="6000" b="1">
              <a:solidFill>
                <a:srgbClr val="FFFFFF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 rot="17793828">
            <a:off x="7767638" y="1804988"/>
            <a:ext cx="434975" cy="9048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Down Arrow 6"/>
          <p:cNvSpPr/>
          <p:nvPr/>
        </p:nvSpPr>
        <p:spPr>
          <a:xfrm rot="3456518">
            <a:off x="4174332" y="2020094"/>
            <a:ext cx="471487" cy="8540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2401888" y="4165600"/>
            <a:ext cx="473075" cy="8540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9502775" y="4014788"/>
            <a:ext cx="433388" cy="8477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838040" y="4910614"/>
            <a:ext cx="5329238" cy="1638457"/>
          </a:xfrm>
          <a:prstGeom prst="roundRect">
            <a:avLst/>
          </a:prstGeom>
          <a:solidFill>
            <a:srgbClr val="7030A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4200" b="1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glow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جهت گیریهای کلی را برای برنامه ریز مشخص می کند.</a:t>
            </a:r>
            <a:endParaRPr lang="en-US" sz="4200" b="1" dirty="0">
              <a:ln w="6600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glow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36557" y="4959282"/>
            <a:ext cx="5329238" cy="1638457"/>
          </a:xfrm>
          <a:prstGeom prst="roundRect">
            <a:avLst/>
          </a:prstGeom>
          <a:solidFill>
            <a:srgbClr val="7030A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4800" b="1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راهنمای عمل به حساب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4800" b="1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می آید. </a:t>
            </a:r>
            <a:endParaRPr lang="en-US" sz="4800" b="1" dirty="0">
              <a:ln w="6600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ave 7"/>
          <p:cNvSpPr/>
          <p:nvPr/>
        </p:nvSpPr>
        <p:spPr>
          <a:xfrm>
            <a:off x="4316961" y="23522"/>
            <a:ext cx="3294453" cy="1818158"/>
          </a:xfrm>
          <a:prstGeom prst="wave">
            <a:avLst/>
          </a:prstGeom>
          <a:solidFill>
            <a:srgbClr val="FFCCFF"/>
          </a:solidFill>
          <a:ln>
            <a:solidFill>
              <a:srgbClr val="C000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fa-IR" sz="3600" b="1">
                <a:solidFill>
                  <a:srgbClr val="4472C4"/>
                </a:solidFill>
              </a:rPr>
              <a:t>انواع مبانی برنامه ریزی آموزشی</a:t>
            </a:r>
            <a:endParaRPr lang="en-US" sz="3600" b="1">
              <a:solidFill>
                <a:srgbClr val="4472C4"/>
              </a:solidFill>
            </a:endParaRPr>
          </a:p>
        </p:txBody>
      </p:sp>
      <p:sp>
        <p:nvSpPr>
          <p:cNvPr id="10" name="Double Wave 9"/>
          <p:cNvSpPr/>
          <p:nvPr/>
        </p:nvSpPr>
        <p:spPr>
          <a:xfrm>
            <a:off x="7802566" y="1818276"/>
            <a:ext cx="2902319" cy="908598"/>
          </a:xfrm>
          <a:prstGeom prst="doubleWave">
            <a:avLst/>
          </a:prstGeom>
          <a:solidFill>
            <a:srgbClr val="66FF99"/>
          </a:solidFill>
          <a:ln>
            <a:solidFill>
              <a:srgbClr val="C0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مبانی اقتصادی</a:t>
            </a:r>
            <a:endParaRPr 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1" name="Double Wave 10"/>
          <p:cNvSpPr/>
          <p:nvPr/>
        </p:nvSpPr>
        <p:spPr>
          <a:xfrm>
            <a:off x="1407897" y="1863942"/>
            <a:ext cx="2657620" cy="817267"/>
          </a:xfrm>
          <a:prstGeom prst="doubleWav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C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مبانی اجتماعی</a:t>
            </a:r>
            <a:endParaRPr 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8199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7775" y="2727325"/>
            <a:ext cx="18478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978687" y="2935288"/>
            <a:ext cx="3516040" cy="2010202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3" name="Rectangle 2"/>
          <p:cNvSpPr/>
          <p:nvPr/>
        </p:nvSpPr>
        <p:spPr>
          <a:xfrm>
            <a:off x="244698" y="5112911"/>
            <a:ext cx="5460642" cy="1403797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a-IR" sz="2800" b="1">
                <a:solidFill>
                  <a:srgbClr val="FFFFFF"/>
                </a:solidFill>
              </a:rPr>
              <a:t>آموزش و پرورش به عنوان یک حق </a:t>
            </a:r>
          </a:p>
          <a:p>
            <a:pPr algn="ctr"/>
            <a:r>
              <a:rPr lang="fa-IR" sz="2800" b="1">
                <a:solidFill>
                  <a:srgbClr val="FFFFFF"/>
                </a:solidFill>
              </a:rPr>
              <a:t>برای همه شهروندان</a:t>
            </a:r>
            <a:endParaRPr lang="en-US" sz="2800" b="1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36406" y="5112911"/>
            <a:ext cx="5621368" cy="1403797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fa-IR" sz="2800" b="1">
                <a:solidFill>
                  <a:srgbClr val="FFFFFF"/>
                </a:solidFill>
              </a:rPr>
              <a:t>بررسی منافع مستقیم و غیر مستقیم سرمایه گذاری در آموزش و رابطه آموزش و بازار کار</a:t>
            </a:r>
            <a:endParaRPr lang="en-US" sz="2800" b="1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7469746" y="2935287"/>
            <a:ext cx="3567960" cy="1896728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813" y="-42863"/>
            <a:ext cx="12192000" cy="68865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un 4"/>
          <p:cNvSpPr/>
          <p:nvPr/>
        </p:nvSpPr>
        <p:spPr>
          <a:xfrm>
            <a:off x="2748027" y="868169"/>
            <a:ext cx="6907839" cy="5103040"/>
          </a:xfrm>
          <a:prstGeom prst="sun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اصول </a:t>
            </a:r>
          </a:p>
          <a:p>
            <a:pPr algn="ctr">
              <a:defRPr/>
            </a:pPr>
            <a:r>
              <a:rPr lang="fa-IR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برنامه ریزی</a:t>
            </a:r>
            <a:endParaRPr 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779668" y="1595436"/>
            <a:ext cx="2664619" cy="819151"/>
          </a:xfrm>
          <a:prstGeom prst="rect">
            <a:avLst/>
          </a:prstGeom>
          <a:ln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2- اصل مشارکت</a:t>
            </a:r>
            <a:endParaRPr 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768540" y="3400425"/>
            <a:ext cx="2271713" cy="785814"/>
          </a:xfrm>
          <a:prstGeom prst="rect">
            <a:avLst/>
          </a:prstGeom>
          <a:ln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3- اصل تعهد</a:t>
            </a:r>
            <a:endParaRPr 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779668" y="5447845"/>
            <a:ext cx="2550319" cy="890588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4- اصل واقع بینی</a:t>
            </a:r>
            <a:endParaRPr 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61333" y="115667"/>
            <a:ext cx="2488407" cy="642938"/>
          </a:xfrm>
          <a:prstGeom prst="rect">
            <a:avLst/>
          </a:prstGeom>
          <a:ln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2  Lotus" panose="00000400000000000000" pitchFamily="2" charset="-78"/>
              </a:rPr>
              <a:t>1- اصل </a:t>
            </a:r>
            <a:r>
              <a:rPr lang="fa-IR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جامعیت</a:t>
            </a:r>
            <a:endParaRPr 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46372" y="5976327"/>
            <a:ext cx="2575916" cy="862267"/>
          </a:xfrm>
          <a:prstGeom prst="rect">
            <a:avLst/>
          </a:prstGeom>
          <a:ln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3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5-اصل استمرار در ارزشیابی </a:t>
            </a:r>
            <a:endParaRPr lang="en-US" sz="3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52513" y="5369264"/>
            <a:ext cx="2578894" cy="1047751"/>
          </a:xfrm>
          <a:prstGeom prst="rect">
            <a:avLst/>
          </a:prstGeom>
          <a:ln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6- </a:t>
            </a:r>
            <a:r>
              <a:rPr lang="fa-IR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</a:rPr>
              <a:t>اصل</a:t>
            </a:r>
            <a:r>
              <a:rPr lang="fa-IR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توجه </a:t>
            </a:r>
          </a:p>
          <a:p>
            <a:pPr algn="ctr" rtl="1">
              <a:defRPr/>
            </a:pPr>
            <a:r>
              <a:rPr lang="fa-IR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به نوآوریها</a:t>
            </a:r>
            <a:endParaRPr lang="en-US" sz="3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5738" y="3428999"/>
            <a:ext cx="2581274" cy="988218"/>
          </a:xfrm>
          <a:prstGeom prst="rect">
            <a:avLst/>
          </a:prstGeom>
          <a:ln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2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7- اصل ضرورت تجدید نظر در</a:t>
            </a:r>
          </a:p>
          <a:p>
            <a:pPr algn="ctr" rtl="1">
              <a:defRPr/>
            </a:pPr>
            <a:r>
              <a:rPr lang="fa-IR" sz="2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سیاست گذاریها</a:t>
            </a:r>
            <a:endParaRPr lang="en-US" sz="2200" b="1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57226" y="1595436"/>
            <a:ext cx="2974181" cy="997744"/>
          </a:xfrm>
          <a:prstGeom prst="rect">
            <a:avLst/>
          </a:prstGeom>
          <a:ln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8- همان هفت اصل را یاد بگیرید کافیست!</a:t>
            </a:r>
            <a:endParaRPr lang="en-US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hangingPunct="1"/>
            <a:endParaRPr lang="en-US">
              <a:solidFill>
                <a:srgbClr val="FFFF00"/>
              </a:solidFill>
              <a:cs typeface="2  Titr" pitchFamily="2" charset="-78"/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4778062" y="257174"/>
            <a:ext cx="3116972" cy="1923448"/>
          </a:xfrm>
          <a:prstGeom prst="wedgeRoundRectCallout">
            <a:avLst/>
          </a:prstGeom>
          <a:solidFill>
            <a:schemeClr val="accent2">
              <a:lumMod val="75000"/>
            </a:schemeClr>
          </a:solidFill>
          <a:ln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اصل </a:t>
            </a:r>
          </a:p>
          <a:p>
            <a:pPr algn="ctr" rtl="1">
              <a:defRPr/>
            </a:pPr>
            <a:r>
              <a:rPr lang="fa-IR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جامعیت</a:t>
            </a:r>
            <a:endParaRPr lang="en-US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13" y="2197100"/>
            <a:ext cx="4579937" cy="449738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4678363" y="2619375"/>
            <a:ext cx="7391400" cy="36528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r>
              <a:rPr lang="fa-IR" sz="32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وجود ارتباطات درون سازمانی ایجاب می کند که برنامه ریزان، از اثرپذیری اجزای مختلف درون سازمان ، تصویر روشنی در ذهن خویش داشته باشند و بتوانند آثار احتمالی و ناخواسته تصمیمات خود را در جاهای مختلف سازمان پیش بینی کنند و از وقوع آثار ناخواسته و نامطلوب تصمیمات خویش پیشگیری نمایند. </a:t>
            </a:r>
            <a:endParaRPr lang="en-US" sz="32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Quad Arrow Callout 2"/>
          <p:cNvSpPr/>
          <p:nvPr/>
        </p:nvSpPr>
        <p:spPr>
          <a:xfrm>
            <a:off x="4244269" y="169096"/>
            <a:ext cx="3703462" cy="2907435"/>
          </a:xfrm>
          <a:prstGeom prst="quadArrowCallout">
            <a:avLst/>
          </a:prstGeom>
          <a:solidFill>
            <a:srgbClr val="00B050"/>
          </a:solidFill>
          <a:ln>
            <a:solidFill>
              <a:srgbClr val="7030A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اصل مشارکت</a:t>
            </a:r>
            <a:endParaRPr lang="en-US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70237" y="3076531"/>
            <a:ext cx="3657600" cy="3181350"/>
          </a:xfrm>
          <a:prstGeom prst="rect">
            <a:avLst/>
          </a:prstGeom>
          <a:ln>
            <a:solidFill>
              <a:srgbClr val="7030A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5" name="Rectangle 4"/>
          <p:cNvSpPr/>
          <p:nvPr/>
        </p:nvSpPr>
        <p:spPr>
          <a:xfrm>
            <a:off x="4357553" y="3470512"/>
            <a:ext cx="7834447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a-IR" sz="3600" dirty="0">
                <a:ln w="0">
                  <a:solidFill>
                    <a:srgbClr val="7030A0"/>
                  </a:solidFill>
                </a:ln>
                <a:solidFill>
                  <a:srgbClr val="3366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برنامه ریزی فرایندی است </a:t>
            </a:r>
          </a:p>
          <a:p>
            <a:pPr algn="ctr">
              <a:defRPr/>
            </a:pPr>
            <a:r>
              <a:rPr lang="fa-IR" sz="3600" dirty="0">
                <a:ln w="0">
                  <a:solidFill>
                    <a:srgbClr val="7030A0"/>
                  </a:solidFill>
                </a:ln>
                <a:solidFill>
                  <a:srgbClr val="3366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که مشارکت همگان را طلب می کند و</a:t>
            </a:r>
          </a:p>
          <a:p>
            <a:pPr algn="ctr">
              <a:defRPr/>
            </a:pPr>
            <a:r>
              <a:rPr lang="fa-IR" sz="3600" dirty="0">
                <a:ln w="0">
                  <a:solidFill>
                    <a:srgbClr val="7030A0"/>
                  </a:solidFill>
                </a:ln>
                <a:solidFill>
                  <a:srgbClr val="3366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همه کسانی که به نوعی در معرض نتایج برنامه ها </a:t>
            </a:r>
          </a:p>
          <a:p>
            <a:pPr algn="ctr">
              <a:defRPr/>
            </a:pPr>
            <a:r>
              <a:rPr lang="fa-IR" sz="3600" dirty="0">
                <a:ln w="0">
                  <a:solidFill>
                    <a:srgbClr val="7030A0"/>
                  </a:solidFill>
                </a:ln>
                <a:solidFill>
                  <a:srgbClr val="3366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قراردارند ، باید تا حدودی در این میان نقش </a:t>
            </a:r>
          </a:p>
          <a:p>
            <a:pPr algn="ctr">
              <a:defRPr/>
            </a:pPr>
            <a:r>
              <a:rPr lang="fa-IR" sz="3600" dirty="0">
                <a:ln w="0">
                  <a:solidFill>
                    <a:srgbClr val="7030A0"/>
                  </a:solidFill>
                </a:ln>
                <a:solidFill>
                  <a:srgbClr val="3366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داشته باشند.</a:t>
            </a:r>
            <a:endParaRPr lang="en-US" sz="3600" dirty="0">
              <a:ln w="0">
                <a:solidFill>
                  <a:srgbClr val="7030A0"/>
                </a:solidFill>
              </a:ln>
              <a:solidFill>
                <a:srgbClr val="33669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900509" y="1223493"/>
            <a:ext cx="2762250" cy="2029630"/>
          </a:xfrm>
          <a:prstGeom prst="rect">
            <a:avLst/>
          </a:prstGeom>
          <a:ln>
            <a:solidFill>
              <a:srgbClr val="9A57CD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1503</TotalTime>
  <Words>617</Words>
  <Application>Microsoft Office PowerPoint</Application>
  <PresentationFormat>Custom</PresentationFormat>
  <Paragraphs>123</Paragraphs>
  <Slides>16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msn</dc:creator>
  <cp:lastModifiedBy>mehtar</cp:lastModifiedBy>
  <cp:revision>142</cp:revision>
  <dcterms:created xsi:type="dcterms:W3CDTF">2014-02-13T05:23:51Z</dcterms:created>
  <dcterms:modified xsi:type="dcterms:W3CDTF">2016-04-20T06:11:31Z</dcterms:modified>
</cp:coreProperties>
</file>